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AE4A"/>
    <a:srgbClr val="235E98"/>
    <a:srgbClr val="7DC3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59"/>
    <p:restoredTop sz="94595"/>
  </p:normalViewPr>
  <p:slideViewPr>
    <p:cSldViewPr snapToGrid="0" snapToObjects="1">
      <p:cViewPr varScale="1">
        <p:scale>
          <a:sx n="12" d="100"/>
          <a:sy n="12" d="100"/>
        </p:scale>
        <p:origin x="2414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800" b="0" i="0" u="none" strike="noStrike" cap="none" dirty="0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5" cy="94084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79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8" y="16778673"/>
            <a:ext cx="37450057" cy="74068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7" cy="221063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7" cy="296275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7"/>
            <a:ext cx="19751276" cy="36262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7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2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3" y="1748116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6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001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921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71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17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3" y="9184339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2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2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7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7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3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1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8" cy="87159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8" cy="96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/>
        </p:nvSpPr>
        <p:spPr>
          <a:xfrm>
            <a:off x="8893684" y="2116177"/>
            <a:ext cx="15357300" cy="965318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lvl="0" algn="ctr">
              <a:lnSpc>
                <a:spcPct val="30000"/>
              </a:lnSpc>
              <a:buClr>
                <a:schemeClr val="dk1"/>
              </a:buClr>
              <a:buSzPct val="25000"/>
            </a:pPr>
            <a:r>
              <a:rPr lang="en-US" sz="6000" b="1" dirty="0">
                <a:solidFill>
                  <a:srgbClr val="235E9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Senior Project, 2017, Summer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6636600" y="2316744"/>
            <a:ext cx="19797600" cy="2452800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4800" b="1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Apps, Arts and Issues: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4800" b="1" i="0" u="none" strike="noStrike" cap="none" dirty="0" err="1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APPlying</a:t>
            </a:r>
            <a:r>
              <a:rPr lang="en-US" sz="4800" b="1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 the Arts to Digital Communication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i="0" u="none" strike="noStrike" cap="none" dirty="0">
                <a:solidFill>
                  <a:srgbClr val="235E98"/>
                </a:solidFill>
                <a:latin typeface="Arial"/>
                <a:ea typeface="Arial"/>
                <a:cs typeface="Arial"/>
                <a:sym typeface="Arial"/>
              </a:rPr>
              <a:t>Student:</a:t>
            </a:r>
            <a:r>
              <a:rPr lang="en-US" sz="3500" b="1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0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Ranses Melo, Florida International University</a:t>
            </a:r>
          </a:p>
          <a:p>
            <a:pPr lvl="0" algn="ctr">
              <a:buClr>
                <a:srgbClr val="3333CC"/>
              </a:buClr>
              <a:buSzPct val="25000"/>
            </a:pPr>
            <a:r>
              <a:rPr lang="en-US" sz="3500" b="1" i="0" u="none" strike="noStrike" cap="none" dirty="0">
                <a:solidFill>
                  <a:srgbClr val="235E98"/>
                </a:solidFill>
                <a:latin typeface="Arial"/>
                <a:ea typeface="Arial"/>
                <a:cs typeface="Arial"/>
                <a:sym typeface="Arial"/>
              </a:rPr>
              <a:t>Mentor:</a:t>
            </a:r>
            <a:r>
              <a:rPr lang="en-US" sz="3500" b="1" i="1" u="none" strike="noStrike" cap="none" dirty="0">
                <a:solidFill>
                  <a:srgbClr val="235E98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>
                <a:solidFill>
                  <a:srgbClr val="55AE4A"/>
                </a:solidFill>
              </a:rPr>
              <a:t>Francisco Ortega, </a:t>
            </a:r>
            <a:r>
              <a:rPr lang="en-US" sz="3500" b="0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Margo Berman,</a:t>
            </a:r>
            <a:r>
              <a:rPr lang="en-US" sz="3500" b="0" i="1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>
                <a:solidFill>
                  <a:srgbClr val="55AE4A"/>
                </a:solidFill>
              </a:rPr>
              <a:t>Florida International University</a:t>
            </a:r>
            <a:endParaRPr lang="en-US" sz="3500" b="0" i="0" u="none" strike="noStrike" cap="none" dirty="0">
              <a:solidFill>
                <a:srgbClr val="55AE4A"/>
              </a:solidFill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i="0" u="none" strike="noStrike" cap="none" dirty="0">
                <a:solidFill>
                  <a:srgbClr val="235E98"/>
                </a:solidFill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3500" b="1" i="1" u="none" strike="noStrike" cap="none" dirty="0">
                <a:solidFill>
                  <a:srgbClr val="235E98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0" i="0" u="none" strike="noStrike" cap="none" dirty="0" err="1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Masoud</a:t>
            </a:r>
            <a:r>
              <a:rPr lang="en-US" sz="3500" b="0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0" i="0" u="none" strike="noStrike" cap="none" dirty="0" err="1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Sadjadi</a:t>
            </a:r>
            <a:r>
              <a:rPr lang="en-US" sz="3500" b="0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, Florida International University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839282" y="5491762"/>
            <a:ext cx="31089600" cy="35661600"/>
          </a:xfrm>
          <a:prstGeom prst="rect">
            <a:avLst/>
          </a:prstGeom>
          <a:noFill/>
          <a:ln w="635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990612" y="41924400"/>
            <a:ext cx="4980000" cy="730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Acknowledgement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15925800" y="446087"/>
            <a:ext cx="4724400" cy="1077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25000"/>
              <a:buFont typeface="Arial"/>
              <a:buNone/>
            </a:pPr>
            <a:r>
              <a:rPr lang="en-US" sz="3200" b="1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School of Computing &amp; Information Sciences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6343000" y="41615475"/>
            <a:ext cx="25737000" cy="1757906"/>
          </a:xfrm>
          <a:prstGeom prst="rect">
            <a:avLst/>
          </a:prstGeom>
          <a:noFill/>
          <a:ln w="635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dirty="0">
                <a:solidFill>
                  <a:srgbClr val="235E98"/>
                </a:solidFill>
              </a:rPr>
              <a:t>The material presented in this poster is based upon the work supported by Dr. Steve Rios and Prof. Margo Berman. I am thankful to the help that I received from my group members: </a:t>
            </a:r>
            <a:r>
              <a:rPr lang="en-US" sz="2800" dirty="0">
                <a:solidFill>
                  <a:srgbClr val="235E98"/>
                </a:solidFill>
              </a:rPr>
              <a:t>Claudia Gourdet, Jose Ayala, Derek Hernandez, Enrique Hidalgo, Mariel Juarez, Nathalie </a:t>
            </a:r>
            <a:r>
              <a:rPr lang="en-US" sz="2800" dirty="0" err="1">
                <a:solidFill>
                  <a:srgbClr val="235E98"/>
                </a:solidFill>
              </a:rPr>
              <a:t>Llaneza</a:t>
            </a:r>
            <a:endParaRPr sz="2800" dirty="0">
              <a:solidFill>
                <a:srgbClr val="235E98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82" y="200308"/>
            <a:ext cx="8115362" cy="42170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5285" y="1378871"/>
            <a:ext cx="7326095" cy="2712916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1469463" y="5791466"/>
            <a:ext cx="9784025" cy="6811441"/>
          </a:xfrm>
          <a:prstGeom prst="roundRect">
            <a:avLst/>
          </a:prstGeom>
          <a:solidFill>
            <a:srgbClr val="235E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35E98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11786759" y="5822669"/>
            <a:ext cx="9741427" cy="6768092"/>
          </a:xfrm>
          <a:prstGeom prst="roundRect">
            <a:avLst/>
          </a:prstGeom>
          <a:solidFill>
            <a:srgbClr val="55A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100" dirty="0">
              <a:solidFill>
                <a:srgbClr val="235E98"/>
              </a:solidFill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21924364" y="5819043"/>
            <a:ext cx="9784025" cy="6771718"/>
          </a:xfrm>
          <a:prstGeom prst="roundRect">
            <a:avLst/>
          </a:prstGeom>
          <a:solidFill>
            <a:srgbClr val="235E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35E98"/>
              </a:solidFill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1583763" y="13019762"/>
            <a:ext cx="29872350" cy="8944783"/>
          </a:xfrm>
          <a:prstGeom prst="round2DiagRect">
            <a:avLst/>
          </a:prstGeom>
          <a:solidFill>
            <a:srgbClr val="55AE4A">
              <a:alpha val="3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114800" y="13649641"/>
            <a:ext cx="2657475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rgbClr val="336699"/>
                </a:solidFill>
              </a:rPr>
              <a:t>Screenshots</a:t>
            </a:r>
          </a:p>
          <a:p>
            <a:endParaRPr lang="en-US" sz="4100" dirty="0"/>
          </a:p>
        </p:txBody>
      </p:sp>
      <p:sp>
        <p:nvSpPr>
          <p:cNvPr id="8" name="Teardrop 7"/>
          <p:cNvSpPr/>
          <p:nvPr/>
        </p:nvSpPr>
        <p:spPr>
          <a:xfrm rot="16200000">
            <a:off x="1724503" y="22189042"/>
            <a:ext cx="9758341" cy="10366175"/>
          </a:xfrm>
          <a:prstGeom prst="teardrop">
            <a:avLst/>
          </a:prstGeom>
          <a:solidFill>
            <a:srgbClr val="235E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11989372" y="24202475"/>
            <a:ext cx="9784025" cy="6601634"/>
          </a:xfrm>
          <a:prstGeom prst="roundRect">
            <a:avLst/>
          </a:prstGeom>
          <a:solidFill>
            <a:srgbClr val="55A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35E98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2630713" y="24349302"/>
            <a:ext cx="8801844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System Design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22044675" y="24182726"/>
            <a:ext cx="9784025" cy="6601634"/>
          </a:xfrm>
          <a:prstGeom prst="roundRect">
            <a:avLst/>
          </a:prstGeom>
          <a:solidFill>
            <a:srgbClr val="235E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35E98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688845" y="24477939"/>
            <a:ext cx="8549067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Implementation</a:t>
            </a:r>
          </a:p>
          <a:p>
            <a:pPr lvl="0" algn="ctr">
              <a:buClr>
                <a:srgbClr val="336699"/>
              </a:buClr>
            </a:pPr>
            <a:endParaRPr lang="en-US" sz="4100" b="1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Programming Languages: HTML, CSS, </a:t>
            </a:r>
            <a:r>
              <a:rPr lang="en-US" sz="4100" dirty="0" err="1">
                <a:solidFill>
                  <a:schemeClr val="bg1"/>
                </a:solidFill>
              </a:rPr>
              <a:t>Javascript</a:t>
            </a:r>
            <a:r>
              <a:rPr lang="en-US" sz="4100" dirty="0">
                <a:solidFill>
                  <a:schemeClr val="bg1"/>
                </a:solidFill>
              </a:rPr>
              <a:t>, Typescript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Frameworks and Technologies: Angular CLI, NodeJS, Bootstrap, jQuery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784414">
            <a:off x="9034363" y="23163548"/>
            <a:ext cx="5860308" cy="4287245"/>
          </a:xfrm>
          <a:prstGeom prst="rect">
            <a:avLst/>
          </a:prstGeom>
        </p:spPr>
      </p:pic>
      <p:sp>
        <p:nvSpPr>
          <p:cNvPr id="42" name="Rounded Rectangle 41"/>
          <p:cNvSpPr/>
          <p:nvPr/>
        </p:nvSpPr>
        <p:spPr>
          <a:xfrm>
            <a:off x="1420584" y="33103212"/>
            <a:ext cx="9784025" cy="6901612"/>
          </a:xfrm>
          <a:prstGeom prst="roundRect">
            <a:avLst/>
          </a:prstGeom>
          <a:solidFill>
            <a:srgbClr val="55A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35E98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74719" y="33542749"/>
            <a:ext cx="781753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4100" b="1" dirty="0">
                <a:solidFill>
                  <a:schemeClr val="bg1"/>
                </a:solidFill>
              </a:rPr>
              <a:t>Verification</a:t>
            </a:r>
          </a:p>
          <a:p>
            <a:pPr lvl="0" algn="ctr"/>
            <a:endParaRPr lang="en-US" sz="4100" b="1" dirty="0">
              <a:solidFill>
                <a:schemeClr val="bg1"/>
              </a:solidFill>
            </a:endParaRPr>
          </a:p>
          <a:p>
            <a:pPr marL="571500" lvl="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Tested all user stories to ensure they worked together.</a:t>
            </a:r>
          </a:p>
          <a:p>
            <a:pPr marL="571500" lvl="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 Tested that every component in the web application works and do their functionality.</a:t>
            </a:r>
          </a:p>
          <a:p>
            <a:pPr algn="ctr"/>
            <a:endParaRPr lang="en-US" sz="4100" dirty="0">
              <a:solidFill>
                <a:schemeClr val="bg1"/>
              </a:solidFill>
            </a:endParaRPr>
          </a:p>
        </p:txBody>
      </p:sp>
      <p:sp>
        <p:nvSpPr>
          <p:cNvPr id="44" name="Rounded Rectangle 43"/>
          <p:cNvSpPr/>
          <p:nvPr/>
        </p:nvSpPr>
        <p:spPr>
          <a:xfrm>
            <a:off x="11634593" y="33253201"/>
            <a:ext cx="10035667" cy="6601634"/>
          </a:xfrm>
          <a:prstGeom prst="roundRect">
            <a:avLst/>
          </a:prstGeom>
          <a:solidFill>
            <a:srgbClr val="235E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35E98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5002794" y="33634780"/>
            <a:ext cx="4057681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Object Design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22142699" y="33297754"/>
            <a:ext cx="9784025" cy="6601634"/>
          </a:xfrm>
          <a:prstGeom prst="roundRect">
            <a:avLst/>
          </a:prstGeom>
          <a:solidFill>
            <a:srgbClr val="55A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35E98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2914" y="30865218"/>
            <a:ext cx="3585893" cy="332667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2100244" y="39321415"/>
            <a:ext cx="2260056" cy="19685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37154" y="29340687"/>
            <a:ext cx="2653703" cy="550583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76235" y="10375287"/>
            <a:ext cx="1778000" cy="3937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23140">
            <a:off x="340045" y="6201447"/>
            <a:ext cx="2090641" cy="69598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02734" y="6171357"/>
            <a:ext cx="8801844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Problem</a:t>
            </a:r>
          </a:p>
          <a:p>
            <a:pPr lvl="0" algn="ctr">
              <a:buClr>
                <a:srgbClr val="336699"/>
              </a:buClr>
              <a:buSzPct val="25000"/>
            </a:pPr>
            <a:endParaRPr lang="en-US" sz="4100" b="1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Reaching Positive Pathway members and information in a centralized environment.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How do we help youth from foster care reach their educational goals?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7032" y="475251"/>
            <a:ext cx="2898768" cy="123101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811DF2F-4AB0-4E42-A82A-BC127522CCDC}"/>
              </a:ext>
            </a:extLst>
          </p:cNvPr>
          <p:cNvSpPr txBox="1"/>
          <p:nvPr/>
        </p:nvSpPr>
        <p:spPr>
          <a:xfrm>
            <a:off x="12109368" y="6059943"/>
            <a:ext cx="9443185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b="1" dirty="0">
                <a:solidFill>
                  <a:schemeClr val="bg1"/>
                </a:solidFill>
              </a:rPr>
              <a:t>Solution</a:t>
            </a:r>
          </a:p>
          <a:p>
            <a:pPr algn="ctr"/>
            <a:endParaRPr lang="en-US" sz="4100" b="1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Develop a website that incorporate the tools to connect members throughout Florida.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Dedicated program page to inform foster care youth of post-secondary education programs and services available in the State.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0BA7E2B-0391-4A06-9F49-BCF8C147AEC1}"/>
              </a:ext>
            </a:extLst>
          </p:cNvPr>
          <p:cNvSpPr txBox="1"/>
          <p:nvPr/>
        </p:nvSpPr>
        <p:spPr>
          <a:xfrm>
            <a:off x="22265204" y="6087219"/>
            <a:ext cx="9443185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b="1" dirty="0">
                <a:solidFill>
                  <a:schemeClr val="bg1"/>
                </a:solidFill>
              </a:rPr>
              <a:t>Current System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endParaRPr lang="en-US" sz="4100" b="1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Information accessed through a 3</a:t>
            </a:r>
            <a:r>
              <a:rPr lang="en-US" sz="4100" baseline="30000" dirty="0">
                <a:solidFill>
                  <a:schemeClr val="bg1"/>
                </a:solidFill>
              </a:rPr>
              <a:t>rd</a:t>
            </a:r>
            <a:r>
              <a:rPr lang="en-US" sz="4100" dirty="0">
                <a:solidFill>
                  <a:schemeClr val="bg1"/>
                </a:solidFill>
              </a:rPr>
              <a:t> party website.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Information is all over the place and is not clear the objective of the organization.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endParaRPr lang="en-US" sz="4100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CFFCA0D-AA65-40B2-A6CD-8EB5914D55EF}"/>
              </a:ext>
            </a:extLst>
          </p:cNvPr>
          <p:cNvSpPr txBox="1"/>
          <p:nvPr/>
        </p:nvSpPr>
        <p:spPr>
          <a:xfrm>
            <a:off x="2434254" y="22909370"/>
            <a:ext cx="8643047" cy="8925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b="1" dirty="0">
                <a:solidFill>
                  <a:schemeClr val="bg1"/>
                </a:solidFill>
              </a:rPr>
              <a:t>Requirements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Develop a visually appealing interactive, user friendly website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The positive pathway website seeks to grow a network of post-secondary educational support and services by enhancing communication and training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Allow Network members and individuals interested in supporting the ability to serve and support in various forms and methods.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endParaRPr lang="en-US" sz="4100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B794A8D-B0F5-4942-B204-71E2342D948B}"/>
              </a:ext>
            </a:extLst>
          </p:cNvPr>
          <p:cNvSpPr txBox="1"/>
          <p:nvPr/>
        </p:nvSpPr>
        <p:spPr>
          <a:xfrm>
            <a:off x="22713187" y="33725774"/>
            <a:ext cx="864304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b="1" dirty="0">
                <a:solidFill>
                  <a:schemeClr val="bg1"/>
                </a:solidFill>
              </a:rPr>
              <a:t>Summary</a:t>
            </a:r>
          </a:p>
          <a:p>
            <a:pPr algn="ctr"/>
            <a:endParaRPr lang="en-US" sz="4100" b="1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The first version of this website is a single page application.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It has potential to add more useful futures.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100" dirty="0">
                <a:solidFill>
                  <a:schemeClr val="bg1"/>
                </a:solidFill>
              </a:rPr>
              <a:t>It offers a future possibility to implement a phone app.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18E3AE0-FA52-4668-BC0D-0D459B29E2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19145" y="15302718"/>
            <a:ext cx="10542535" cy="597208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1792C8F-C89E-48F5-8415-C1F199F514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113833" y="15446805"/>
            <a:ext cx="10124079" cy="5836594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9409EDB-0A4B-479B-B35B-1E4CB0D18B7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83762" y="15257123"/>
            <a:ext cx="8883229" cy="597844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1974936D-0D1B-4CA6-969F-9E815453399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163251" y="35007461"/>
            <a:ext cx="8898429" cy="3982047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22DF42F4-1C35-47DE-8416-65F2C696730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765632" y="25307634"/>
            <a:ext cx="4681263" cy="5149389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ster-Template" id="{16C15FCD-7DA2-6847-8116-C3CDC6221E8F}" vid="{8B8897E0-37A7-AB48-A641-A5D99144845C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Poster-Template</Template>
  <TotalTime>1462</TotalTime>
  <Words>328</Words>
  <Application>Microsoft Office PowerPoint</Application>
  <PresentationFormat>Custom</PresentationFormat>
  <Paragraphs>42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Times New Roman</vt:lpstr>
      <vt:lpstr>Wingdings</vt:lpstr>
      <vt:lpstr>Diseño predeterminado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Mariel Juarez</dc:creator>
  <cp:lastModifiedBy>Ranses Melo</cp:lastModifiedBy>
  <cp:revision>27</cp:revision>
  <dcterms:created xsi:type="dcterms:W3CDTF">2017-07-13T13:45:29Z</dcterms:created>
  <dcterms:modified xsi:type="dcterms:W3CDTF">2017-07-28T17:55:48Z</dcterms:modified>
</cp:coreProperties>
</file>

<file path=docProps/thumbnail.jpeg>
</file>